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56c270b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56c270b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589be7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589be7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589be79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589be79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589f4c2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589f4c2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589f4c2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589f4c2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589f4c2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589f4c2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589f4c2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589f4c2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c1f58d8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cc1f58d8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cc1f58d8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cc1f58d8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8a4058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58a4058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56c270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56c270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58a40582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58a4058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8a4058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8a4058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cc1f58d80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cc1f58d8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56c270b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56c270b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56c270b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56c270b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56c270b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56c270b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56c270b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56c270b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56c270bd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56c270bd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56c270b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56c270b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56c270b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56c270b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3.jpg"/><Relationship Id="rId5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113152" y="794205"/>
            <a:ext cx="69177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REDES Y SISTEMAS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DISTRIBUIDOS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551300" y="2842950"/>
            <a:ext cx="60414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Aplicación</a:t>
            </a:r>
            <a:r>
              <a:rPr lang="es">
                <a:solidFill>
                  <a:schemeClr val="lt1"/>
                </a:solidFill>
              </a:rPr>
              <a:t> Servidor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Laboratorio 2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Grupo 46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46674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Base64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67575" y="1128650"/>
            <a:ext cx="48942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Es un </a:t>
            </a:r>
            <a:r>
              <a:rPr lang="es">
                <a:solidFill>
                  <a:schemeClr val="lt1"/>
                </a:solidFill>
              </a:rPr>
              <a:t>método</a:t>
            </a:r>
            <a:r>
              <a:rPr lang="es">
                <a:solidFill>
                  <a:schemeClr val="lt1"/>
                </a:solidFill>
              </a:rPr>
              <a:t> para codificar datos binarios en una </a:t>
            </a:r>
            <a:r>
              <a:rPr lang="es">
                <a:solidFill>
                  <a:schemeClr val="lt1"/>
                </a:solidFill>
              </a:rPr>
              <a:t>representación</a:t>
            </a:r>
            <a:r>
              <a:rPr lang="es">
                <a:solidFill>
                  <a:schemeClr val="lt1"/>
                </a:solidFill>
              </a:rPr>
              <a:t> de texto ASCII, se suele utilizar ya que hay sistemas que pueden no ser compatibles con datos binarios.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575" y="445025"/>
            <a:ext cx="3293801" cy="21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8" y="2824875"/>
            <a:ext cx="3548367" cy="21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572000" y="3148725"/>
            <a:ext cx="4251300" cy="14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Lo usamos en la </a:t>
            </a:r>
            <a:r>
              <a:rPr lang="es">
                <a:solidFill>
                  <a:schemeClr val="lt1"/>
                </a:solidFill>
              </a:rPr>
              <a:t>definición</a:t>
            </a:r>
            <a:r>
              <a:rPr lang="es">
                <a:solidFill>
                  <a:schemeClr val="lt1"/>
                </a:solidFill>
              </a:rPr>
              <a:t> de get_slice donde codificamos </a:t>
            </a:r>
            <a:r>
              <a:rPr lang="es">
                <a:solidFill>
                  <a:schemeClr val="lt1"/>
                </a:solidFill>
              </a:rPr>
              <a:t>en</a:t>
            </a:r>
            <a:r>
              <a:rPr lang="es">
                <a:solidFill>
                  <a:schemeClr val="lt1"/>
                </a:solidFill>
              </a:rPr>
              <a:t> base64 nuestro segmento de texto que nos interesa  extraer de un archivo.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 nuestro </a:t>
            </a:r>
            <a:r>
              <a:rPr lang="es">
                <a:solidFill>
                  <a:schemeClr val="lt1"/>
                </a:solidFill>
              </a:rPr>
              <a:t>código</a:t>
            </a:r>
            <a:r>
              <a:rPr lang="es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14552" l="8114" r="51891" t="32162"/>
          <a:stretch/>
        </p:blipFill>
        <p:spPr>
          <a:xfrm>
            <a:off x="2197375" y="1151000"/>
            <a:ext cx="4749250" cy="35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2419850" y="1352725"/>
            <a:ext cx="3277800" cy="30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2584850" y="3653400"/>
            <a:ext cx="18396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3"/>
          <p:cNvCxnSpPr/>
          <p:nvPr/>
        </p:nvCxnSpPr>
        <p:spPr>
          <a:xfrm>
            <a:off x="1178100" y="1507075"/>
            <a:ext cx="1153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23"/>
          <p:cNvCxnSpPr/>
          <p:nvPr/>
        </p:nvCxnSpPr>
        <p:spPr>
          <a:xfrm flipH="1">
            <a:off x="4572000" y="3726600"/>
            <a:ext cx="9960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Funciones principales del servidor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17091" l="28557" r="25060" t="36401"/>
          <a:stretch/>
        </p:blipFill>
        <p:spPr>
          <a:xfrm>
            <a:off x="4842300" y="1446612"/>
            <a:ext cx="3990000" cy="2250275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23823" l="33217" r="26938" t="47990"/>
          <a:stretch/>
        </p:blipFill>
        <p:spPr>
          <a:xfrm>
            <a:off x="3188212" y="3928475"/>
            <a:ext cx="2767574" cy="1101300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4"/>
          <p:cNvSpPr txBox="1"/>
          <p:nvPr>
            <p:ph type="title"/>
          </p:nvPr>
        </p:nvSpPr>
        <p:spPr>
          <a:xfrm>
            <a:off x="582000" y="1258425"/>
            <a:ext cx="11697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lt1"/>
                </a:solidFill>
              </a:rPr>
              <a:t>server.py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12" y="1944300"/>
            <a:ext cx="3354300" cy="1820293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23347" l="11337" r="55395" t="37181"/>
          <a:stretch/>
        </p:blipFill>
        <p:spPr>
          <a:xfrm>
            <a:off x="547750" y="1289675"/>
            <a:ext cx="3158261" cy="2107825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b="20026" l="13298" r="42652" t="48355"/>
          <a:stretch/>
        </p:blipFill>
        <p:spPr>
          <a:xfrm>
            <a:off x="4739863" y="1289675"/>
            <a:ext cx="4027824" cy="1626251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5"/>
          <p:cNvSpPr txBox="1"/>
          <p:nvPr/>
        </p:nvSpPr>
        <p:spPr>
          <a:xfrm>
            <a:off x="216775" y="3583625"/>
            <a:ext cx="3820200" cy="4416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Extraemos las peticiones del cliente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4938625" y="3583625"/>
            <a:ext cx="3630300" cy="4416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Buscamos un comando completo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547750" y="446175"/>
            <a:ext cx="17208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1832"/>
              <a:buFont typeface="Arial"/>
              <a:buNone/>
            </a:pPr>
            <a:r>
              <a:rPr lang="es" sz="2122">
                <a:solidFill>
                  <a:schemeClr val="lt1"/>
                </a:solidFill>
              </a:rPr>
              <a:t>connection.py</a:t>
            </a:r>
            <a:endParaRPr sz="212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14488" l="9651" r="58327" t="35618"/>
          <a:stretch/>
        </p:blipFill>
        <p:spPr>
          <a:xfrm>
            <a:off x="535100" y="966875"/>
            <a:ext cx="3662299" cy="3209749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6"/>
          <p:cNvSpPr txBox="1"/>
          <p:nvPr/>
        </p:nvSpPr>
        <p:spPr>
          <a:xfrm>
            <a:off x="4509800" y="2194200"/>
            <a:ext cx="4024200" cy="7551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Procesamos un comando y </a:t>
            </a:r>
            <a:r>
              <a:rPr lang="es" sz="1800">
                <a:solidFill>
                  <a:schemeClr val="lt1"/>
                </a:solidFill>
              </a:rPr>
              <a:t>llamamos</a:t>
            </a:r>
            <a:r>
              <a:rPr lang="es" sz="1800">
                <a:solidFill>
                  <a:schemeClr val="lt1"/>
                </a:solidFill>
              </a:rPr>
              <a:t> a su </a:t>
            </a:r>
            <a:r>
              <a:rPr lang="es" sz="1800">
                <a:solidFill>
                  <a:schemeClr val="lt1"/>
                </a:solidFill>
              </a:rPr>
              <a:t>definición</a:t>
            </a:r>
            <a:r>
              <a:rPr lang="es" sz="1800">
                <a:solidFill>
                  <a:schemeClr val="lt1"/>
                </a:solidFill>
              </a:rPr>
              <a:t> que la ejecuta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18137" l="11486" r="46746" t="41869"/>
          <a:stretch/>
        </p:blipFill>
        <p:spPr>
          <a:xfrm>
            <a:off x="850325" y="344175"/>
            <a:ext cx="3592901" cy="1935125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17142" l="11189" r="56527" t="40287"/>
          <a:stretch/>
        </p:blipFill>
        <p:spPr>
          <a:xfrm>
            <a:off x="1038250" y="2571750"/>
            <a:ext cx="3217027" cy="2186025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5">
            <a:alphaModFix/>
          </a:blip>
          <a:srcRect b="27383" l="13483" r="55078" t="44736"/>
          <a:stretch/>
        </p:blipFill>
        <p:spPr>
          <a:xfrm>
            <a:off x="5578324" y="1897300"/>
            <a:ext cx="2704123" cy="1348901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19437" l="15074" r="55321" t="62065"/>
          <a:stretch/>
        </p:blipFill>
        <p:spPr>
          <a:xfrm>
            <a:off x="2861175" y="2559150"/>
            <a:ext cx="2546525" cy="895050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22351" l="15228" r="48374" t="58531"/>
          <a:stretch/>
        </p:blipFill>
        <p:spPr>
          <a:xfrm>
            <a:off x="2861175" y="1307375"/>
            <a:ext cx="3328152" cy="983300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175" y="3722650"/>
            <a:ext cx="3577825" cy="809625"/>
          </a:xfrm>
          <a:prstGeom prst="rect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730575" y="413800"/>
            <a:ext cx="21306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lt1"/>
                </a:solidFill>
              </a:rPr>
              <a:t>Modularizaciones: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Tarea Estrella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11692" l="19362" r="47617" t="37203"/>
          <a:stretch/>
        </p:blipFill>
        <p:spPr>
          <a:xfrm>
            <a:off x="311700" y="1119500"/>
            <a:ext cx="3975000" cy="34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699050" y="3766850"/>
            <a:ext cx="3479400" cy="7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9240" l="19018" r="43618" t="33896"/>
          <a:stretch/>
        </p:blipFill>
        <p:spPr>
          <a:xfrm>
            <a:off x="4790030" y="1119500"/>
            <a:ext cx="4042272" cy="34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4979000" y="1245550"/>
            <a:ext cx="2357400" cy="31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5135850" y="1765775"/>
            <a:ext cx="1534200" cy="11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5257350" y="3278900"/>
            <a:ext cx="1291200" cy="11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10832" l="23273" r="39966" t="39657"/>
          <a:stretch/>
        </p:blipFill>
        <p:spPr>
          <a:xfrm>
            <a:off x="2010900" y="484325"/>
            <a:ext cx="5122200" cy="41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2785950" y="1607025"/>
            <a:ext cx="4278300" cy="7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2709400" y="3373500"/>
            <a:ext cx="4184700" cy="5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5464350" y="823225"/>
            <a:ext cx="3164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Dificultades y Errores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2688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Creación</a:t>
            </a:r>
            <a:r>
              <a:rPr lang="es">
                <a:solidFill>
                  <a:schemeClr val="lt1"/>
                </a:solidFill>
              </a:rPr>
              <a:t> del buffer para buscar comandos completos.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Múltiples</a:t>
            </a:r>
            <a:r>
              <a:rPr lang="es">
                <a:solidFill>
                  <a:schemeClr val="lt1"/>
                </a:solidFill>
              </a:rPr>
              <a:t> clientes con hilos.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Entendimiento de poll.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Eliminación de conexiones que figuran en el servidor.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30229" r="30410" t="3157"/>
          <a:stretch/>
        </p:blipFill>
        <p:spPr>
          <a:xfrm>
            <a:off x="7175400" y="1381163"/>
            <a:ext cx="967825" cy="23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Integrantes</a:t>
            </a:r>
            <a:r>
              <a:rPr lang="es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23243" l="0" r="0" t="15005"/>
          <a:stretch/>
        </p:blipFill>
        <p:spPr>
          <a:xfrm>
            <a:off x="1089575" y="1235700"/>
            <a:ext cx="1689575" cy="185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-7" l="0" r="0" t="26488"/>
          <a:stretch/>
        </p:blipFill>
        <p:spPr>
          <a:xfrm>
            <a:off x="3748626" y="1241775"/>
            <a:ext cx="1689575" cy="184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775" y="1289225"/>
            <a:ext cx="1842750" cy="18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96575" y="3361125"/>
            <a:ext cx="1689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Valentino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Mensio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721900" y="3404000"/>
            <a:ext cx="1689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Fabrizio Longhi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486700" y="3452175"/>
            <a:ext cx="18429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Bruno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Espinosa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24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Nos mantenemos en el mismo nivel, en este caso, es en la Capa de </a:t>
            </a:r>
            <a:r>
              <a:rPr lang="es">
                <a:solidFill>
                  <a:schemeClr val="lt1"/>
                </a:solidFill>
              </a:rPr>
              <a:t>Aplicación</a:t>
            </a:r>
            <a:r>
              <a:rPr lang="es">
                <a:solidFill>
                  <a:schemeClr val="lt1"/>
                </a:solidFill>
              </a:rPr>
              <a:t>, pero vemos el otro lado.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En el lab1 vimos el comportamiento de las APIS y en este hicimos foco en la respuesta del Servidor a ese dicho comportamiento y pedidos de las misma, y como este realiza las </a:t>
            </a:r>
            <a:r>
              <a:rPr lang="es">
                <a:solidFill>
                  <a:schemeClr val="lt1"/>
                </a:solidFill>
              </a:rPr>
              <a:t>comunicaciones/</a:t>
            </a:r>
            <a:r>
              <a:rPr lang="es">
                <a:solidFill>
                  <a:schemeClr val="lt1"/>
                </a:solidFill>
              </a:rPr>
              <a:t>conexiones con los clientes que manejan las APIS.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Relación</a:t>
            </a:r>
            <a:r>
              <a:rPr lang="es">
                <a:solidFill>
                  <a:schemeClr val="lt1"/>
                </a:solidFill>
              </a:rPr>
              <a:t> con APIS (Lab1)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15987" l="25234" r="25323" t="0"/>
          <a:stretch/>
        </p:blipFill>
        <p:spPr>
          <a:xfrm>
            <a:off x="2079475" y="3565075"/>
            <a:ext cx="1512192" cy="13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031" y="3565075"/>
            <a:ext cx="1863693" cy="134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/>
            </a:outerShdw>
          </a:effectLst>
        </p:spPr>
      </p:pic>
      <p:cxnSp>
        <p:nvCxnSpPr>
          <p:cNvPr id="218" name="Google Shape;218;p32"/>
          <p:cNvCxnSpPr/>
          <p:nvPr/>
        </p:nvCxnSpPr>
        <p:spPr>
          <a:xfrm>
            <a:off x="3831800" y="4460200"/>
            <a:ext cx="1374000" cy="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2"/>
          <p:cNvCxnSpPr/>
          <p:nvPr/>
        </p:nvCxnSpPr>
        <p:spPr>
          <a:xfrm rot="10800000">
            <a:off x="3831800" y="4025250"/>
            <a:ext cx="1374000" cy="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2"/>
          <p:cNvSpPr txBox="1"/>
          <p:nvPr/>
        </p:nvSpPr>
        <p:spPr>
          <a:xfrm>
            <a:off x="7179725" y="4063025"/>
            <a:ext cx="1279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Servidores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Conclusiones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152475"/>
            <a:ext cx="84450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Comprender en profundidad como el servidor procesa las solicitudes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Cómo</a:t>
            </a:r>
            <a:r>
              <a:rPr lang="es">
                <a:solidFill>
                  <a:schemeClr val="lt1"/>
                </a:solidFill>
              </a:rPr>
              <a:t> manejar </a:t>
            </a:r>
            <a:r>
              <a:rPr lang="es">
                <a:solidFill>
                  <a:schemeClr val="lt1"/>
                </a:solidFill>
              </a:rPr>
              <a:t>múltiples</a:t>
            </a:r>
            <a:r>
              <a:rPr lang="es">
                <a:solidFill>
                  <a:schemeClr val="lt1"/>
                </a:solidFill>
              </a:rPr>
              <a:t> solicitudes al servidor.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Manejo de errores y </a:t>
            </a:r>
            <a:r>
              <a:rPr lang="es">
                <a:solidFill>
                  <a:schemeClr val="lt1"/>
                </a:solidFill>
              </a:rPr>
              <a:t>excepciones.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Manejo de sockets del lado del servidor.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21537" t="0"/>
          <a:stretch/>
        </p:blipFill>
        <p:spPr>
          <a:xfrm>
            <a:off x="910875" y="2663775"/>
            <a:ext cx="7322251" cy="21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4198650" y="1541800"/>
            <a:ext cx="7467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2991600" y="2456925"/>
            <a:ext cx="31608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MUCHAS GRACIAS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Objetivos del Laboratorio: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73475" y="1622075"/>
            <a:ext cx="85206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Aplicar la </a:t>
            </a:r>
            <a:r>
              <a:rPr lang="es">
                <a:solidFill>
                  <a:schemeClr val="lt1"/>
                </a:solidFill>
              </a:rPr>
              <a:t>comunicación</a:t>
            </a:r>
            <a:r>
              <a:rPr lang="es">
                <a:solidFill>
                  <a:schemeClr val="lt1"/>
                </a:solidFill>
              </a:rPr>
              <a:t> cliente/servidor por medio de la </a:t>
            </a:r>
            <a:r>
              <a:rPr lang="es">
                <a:solidFill>
                  <a:schemeClr val="lt1"/>
                </a:solidFill>
              </a:rPr>
              <a:t>programación</a:t>
            </a:r>
            <a:r>
              <a:rPr lang="es">
                <a:solidFill>
                  <a:schemeClr val="lt1"/>
                </a:solidFill>
              </a:rPr>
              <a:t> de sockets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Diseñar e </a:t>
            </a:r>
            <a:r>
              <a:rPr lang="es">
                <a:solidFill>
                  <a:schemeClr val="lt1"/>
                </a:solidFill>
              </a:rPr>
              <a:t>implementar</a:t>
            </a:r>
            <a:r>
              <a:rPr lang="es">
                <a:solidFill>
                  <a:schemeClr val="lt1"/>
                </a:solidFill>
              </a:rPr>
              <a:t> un programa servidor de archivos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313100" y="3393550"/>
            <a:ext cx="32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Para lo cual usaremos python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025" y="2863762"/>
            <a:ext cx="1632275" cy="16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684296"/>
            <a:ext cx="196800" cy="37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2340946"/>
            <a:ext cx="196800" cy="37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57625"/>
            <a:ext cx="80145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Importancia de un protocolo de </a:t>
            </a:r>
            <a:r>
              <a:rPr lang="es">
                <a:solidFill>
                  <a:schemeClr val="lt1"/>
                </a:solidFill>
              </a:rPr>
              <a:t>transferencia</a:t>
            </a:r>
            <a:r>
              <a:rPr lang="es">
                <a:solidFill>
                  <a:schemeClr val="lt1"/>
                </a:solidFill>
              </a:rPr>
              <a:t> de datos: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2806600"/>
            <a:ext cx="8520600" cy="17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Un protocolo define </a:t>
            </a:r>
            <a:r>
              <a:rPr lang="es">
                <a:solidFill>
                  <a:schemeClr val="lt1"/>
                </a:solidFill>
              </a:rPr>
              <a:t>cómo</a:t>
            </a:r>
            <a:r>
              <a:rPr lang="es">
                <a:solidFill>
                  <a:schemeClr val="lt1"/>
                </a:solidFill>
              </a:rPr>
              <a:t> deben comunicarse los dispositivos y sistemas: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Garantizamos una </a:t>
            </a:r>
            <a:r>
              <a:rPr lang="es">
                <a:solidFill>
                  <a:schemeClr val="lt1"/>
                </a:solidFill>
              </a:rPr>
              <a:t>comunicación</a:t>
            </a:r>
            <a:r>
              <a:rPr lang="es">
                <a:solidFill>
                  <a:schemeClr val="lt1"/>
                </a:solidFill>
              </a:rPr>
              <a:t> entre cliente y servidor eficiente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Seguridad a la hora de la </a:t>
            </a:r>
            <a:r>
              <a:rPr lang="es">
                <a:solidFill>
                  <a:schemeClr val="lt1"/>
                </a:solidFill>
              </a:rPr>
              <a:t>transferencia</a:t>
            </a:r>
            <a:r>
              <a:rPr lang="es">
                <a:solidFill>
                  <a:schemeClr val="lt1"/>
                </a:solidFill>
              </a:rPr>
              <a:t> de datos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Si </a:t>
            </a:r>
            <a:r>
              <a:rPr lang="es">
                <a:solidFill>
                  <a:schemeClr val="lt1"/>
                </a:solidFill>
              </a:rPr>
              <a:t>está</a:t>
            </a:r>
            <a:r>
              <a:rPr lang="es">
                <a:solidFill>
                  <a:schemeClr val="lt1"/>
                </a:solidFill>
              </a:rPr>
              <a:t> bien diseñado, puede tener una alta tasa de </a:t>
            </a:r>
            <a:r>
              <a:rPr lang="es">
                <a:solidFill>
                  <a:schemeClr val="lt1"/>
                </a:solidFill>
              </a:rPr>
              <a:t>volúmenes</a:t>
            </a:r>
            <a:r>
              <a:rPr lang="es">
                <a:solidFill>
                  <a:schemeClr val="lt1"/>
                </a:solidFill>
              </a:rPr>
              <a:t> de datos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50" y="1128538"/>
            <a:ext cx="3356101" cy="16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Funcionamiento de cliente/servidor: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Primero el cliente inicia la </a:t>
            </a:r>
            <a:r>
              <a:rPr lang="es">
                <a:solidFill>
                  <a:schemeClr val="lt1"/>
                </a:solidFill>
              </a:rPr>
              <a:t>comunicación</a:t>
            </a:r>
            <a:r>
              <a:rPr lang="es">
                <a:solidFill>
                  <a:schemeClr val="lt1"/>
                </a:solidFill>
              </a:rPr>
              <a:t> enviando una </a:t>
            </a:r>
            <a:r>
              <a:rPr lang="es">
                <a:solidFill>
                  <a:schemeClr val="lt1"/>
                </a:solidFill>
              </a:rPr>
              <a:t>solicitud al servidor,  que puede contener algún tipo de recurso.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El servidor acepta dicha </a:t>
            </a:r>
            <a:r>
              <a:rPr lang="es">
                <a:solidFill>
                  <a:schemeClr val="lt1"/>
                </a:solidFill>
              </a:rPr>
              <a:t>conexión y la procesa.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Una vez procesada, se envía la respuesta al cliente.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El cliente recibe la respuesta del servidor y la procesa según sea necesario.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988" y="3010425"/>
            <a:ext cx="4328027" cy="1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Funcionamiento con sockets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2386625"/>
            <a:ext cx="6678000" cy="14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arenR"/>
            </a:pPr>
            <a:r>
              <a:rPr lang="es">
                <a:solidFill>
                  <a:schemeClr val="lt1"/>
                </a:solidFill>
              </a:rPr>
              <a:t>El cliente envia una solicitud de conexión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arenR"/>
            </a:pPr>
            <a:r>
              <a:rPr lang="es">
                <a:solidFill>
                  <a:schemeClr val="lt1"/>
                </a:solidFill>
              </a:rPr>
              <a:t>Una vez aceptada la solicitud y creado el socket, el cliente se conecta al servidor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arenR"/>
            </a:pPr>
            <a:r>
              <a:rPr lang="es">
                <a:solidFill>
                  <a:schemeClr val="lt1"/>
                </a:solidFill>
              </a:rPr>
              <a:t>Envía solicitudes al servidor mediante este socket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arenR"/>
            </a:pPr>
            <a:r>
              <a:rPr lang="es">
                <a:solidFill>
                  <a:schemeClr val="lt1"/>
                </a:solidFill>
              </a:rPr>
              <a:t>Espera las respuesta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23158" l="0" r="77860" t="29161"/>
          <a:stretch/>
        </p:blipFill>
        <p:spPr>
          <a:xfrm>
            <a:off x="7073425" y="2234625"/>
            <a:ext cx="1385001" cy="17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665800" y="1643800"/>
            <a:ext cx="23151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lt1"/>
                </a:solidFill>
              </a:rPr>
              <a:t>Del lado del cliente: 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059750" y="1813500"/>
            <a:ext cx="6665400" cy="20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El servidor crea un socket y espera conexiones de clientes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Se conecta un cliente, el servidor acepta la conexión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El servidor crea un nuevo socket para comunicarse con el cliente.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s">
                <a:solidFill>
                  <a:schemeClr val="lt1"/>
                </a:solidFill>
              </a:rPr>
              <a:t>Recibe las peticiones en este nuevo socket través, las procesa y envía la respuesta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14075" l="76099" r="0" t="17962"/>
          <a:stretch/>
        </p:blipFill>
        <p:spPr>
          <a:xfrm>
            <a:off x="481950" y="1535550"/>
            <a:ext cx="1577799" cy="26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678425" y="862200"/>
            <a:ext cx="26490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lt1"/>
                </a:solidFill>
              </a:rPr>
              <a:t>Del lado del servidor: 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50775" y="419800"/>
            <a:ext cx="2901675" cy="13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Protocolos TCP y UDP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404975" y="1391850"/>
            <a:ext cx="6410700" cy="14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0F00"/>
                </a:solidFill>
              </a:rPr>
              <a:t>→ </a:t>
            </a:r>
            <a:r>
              <a:rPr lang="es">
                <a:solidFill>
                  <a:schemeClr val="lt1"/>
                </a:solidFill>
              </a:rPr>
              <a:t>Se establece una </a:t>
            </a:r>
            <a:r>
              <a:rPr lang="es">
                <a:solidFill>
                  <a:schemeClr val="lt1"/>
                </a:solidFill>
              </a:rPr>
              <a:t>conexión</a:t>
            </a:r>
            <a:r>
              <a:rPr lang="es">
                <a:solidFill>
                  <a:schemeClr val="lt1"/>
                </a:solidFill>
              </a:rPr>
              <a:t> antes de enviar los datos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0F00"/>
                </a:solidFill>
              </a:rPr>
              <a:t>→</a:t>
            </a:r>
            <a:r>
              <a:rPr lang="es">
                <a:solidFill>
                  <a:schemeClr val="lt1"/>
                </a:solidFill>
              </a:rPr>
              <a:t> Garantiza entrega de los datos en orden correcto, maneja </a:t>
            </a:r>
            <a:r>
              <a:rPr lang="es">
                <a:solidFill>
                  <a:schemeClr val="lt1"/>
                </a:solidFill>
              </a:rPr>
              <a:t>retransmisión</a:t>
            </a:r>
            <a:r>
              <a:rPr lang="es">
                <a:solidFill>
                  <a:schemeClr val="lt1"/>
                </a:solidFill>
              </a:rPr>
              <a:t> de datos perdidos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B0F00"/>
                </a:solidFill>
              </a:rPr>
              <a:t>→</a:t>
            </a:r>
            <a:r>
              <a:rPr lang="es">
                <a:solidFill>
                  <a:schemeClr val="lt1"/>
                </a:solidFill>
              </a:rPr>
              <a:t> Mayor overhead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404975" y="3258325"/>
            <a:ext cx="7400100" cy="13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0F00"/>
                </a:solidFill>
              </a:rPr>
              <a:t>→</a:t>
            </a:r>
            <a:r>
              <a:rPr lang="es">
                <a:solidFill>
                  <a:schemeClr val="lt1"/>
                </a:solidFill>
              </a:rPr>
              <a:t> Es sin conexión, no se necesita entablar conexión para enviar datos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B0F00"/>
                </a:solidFill>
              </a:rPr>
              <a:t>→</a:t>
            </a:r>
            <a:r>
              <a:rPr lang="es">
                <a:solidFill>
                  <a:schemeClr val="lt1"/>
                </a:solidFill>
              </a:rPr>
              <a:t> No garantiza ni orden de datos, ni puede recuperarlos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B0F00"/>
                </a:solidFill>
              </a:rPr>
              <a:t>→</a:t>
            </a:r>
            <a:r>
              <a:rPr lang="es">
                <a:solidFill>
                  <a:schemeClr val="lt1"/>
                </a:solidFill>
              </a:rPr>
              <a:t> Menor overhead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920938"/>
            <a:ext cx="6750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lt1"/>
                </a:solidFill>
              </a:rPr>
              <a:t>TCP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299100" y="3654925"/>
            <a:ext cx="700200" cy="522000"/>
          </a:xfrm>
          <a:prstGeom prst="rect">
            <a:avLst/>
          </a:prstGeom>
          <a:solidFill>
            <a:srgbClr val="5B0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122">
                <a:solidFill>
                  <a:schemeClr val="lt1"/>
                </a:solidFill>
              </a:rPr>
              <a:t>UDP</a:t>
            </a:r>
            <a:endParaRPr sz="2122"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1119075" y="1524350"/>
            <a:ext cx="285900" cy="1315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119075" y="3346175"/>
            <a:ext cx="285900" cy="1101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992150"/>
            <a:ext cx="5259900" cy="5727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Protocolo FTP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27900" y="2053825"/>
            <a:ext cx="7888200" cy="18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File </a:t>
            </a:r>
            <a:r>
              <a:rPr lang="es">
                <a:solidFill>
                  <a:schemeClr val="lt1"/>
                </a:solidFill>
              </a:rPr>
              <a:t>Transfer</a:t>
            </a:r>
            <a:r>
              <a:rPr lang="es">
                <a:solidFill>
                  <a:schemeClr val="lt1"/>
                </a:solidFill>
              </a:rPr>
              <a:t> Protocol (FTP) es un protocolo que permite la </a:t>
            </a:r>
            <a:r>
              <a:rPr lang="es">
                <a:solidFill>
                  <a:schemeClr val="lt1"/>
                </a:solidFill>
              </a:rPr>
              <a:t>transferencia</a:t>
            </a:r>
            <a:r>
              <a:rPr lang="es">
                <a:solidFill>
                  <a:schemeClr val="lt1"/>
                </a:solidFill>
              </a:rPr>
              <a:t> de archivos entre sistemas conectados en una red TCP/IP.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Tiene gran utilidad a la hora de subir archivos desde una computadora a un servidor remoto o descargar archivos desde un servidor remoto a una computadora.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8180" l="12616" r="12951" t="11226"/>
          <a:stretch/>
        </p:blipFill>
        <p:spPr>
          <a:xfrm>
            <a:off x="5722800" y="503188"/>
            <a:ext cx="2552824" cy="1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